
<file path=[Content_Types].xml><?xml version="1.0" encoding="utf-8"?>
<Types xmlns="http://schemas.openxmlformats.org/package/2006/content-types">
  <Default Extension="xml" ContentType="application/xml"/>
  <Default Extension="fntdata" ContentType="application/x-fontdata"/>
  <Default Extension="jpg" ContentType="image/jpeg"/>
  <Default Extension="wmf" ContentType="image/x-wmf"/>
  <Default Extension="bin" ContentType="application/vnd.openxmlformats-officedocument.oleObject"/>
  <Default Extension="rels" ContentType="application/vnd.openxmlformats-package.relationships+xml"/>
  <Default Extension="jpeg" ContentType="image/jpeg"/>
  <Default Extension="png" ContentType="image/png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slideLayouts/slideLayout8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2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embedTrueTypeFonts="1" saveSubsetFonts="0">
  <p:sldMasterIdLst>
    <p:sldMasterId id="2147483648" r:id="rId1"/>
  </p:sldMasterIdLst>
  <p:notesMasterIdLst>
    <p:notesMasterId r:id="rId6"/>
  </p:notesMasterIdLst>
  <p:sldIdLst>
    <p:sldId id="256" r:id="rId4"/>
    <p:sldId id="257" r:id="rId5"/>
  </p:sldIdLst>
  <p:sldSz cx="11430000" cy="11430000"/>
  <p:notesSz cx="6858000" cy="9144000"/>
  <p:embeddedFontLst>
    <p:embeddedFont>
      <p:font typeface="Inter" pitchFamily="34" charset="0"/>
      <p:regular r:id="rId10"/>
      <p:bold r:id="rId11"/>
    </p:embeddedFont>
  </p:embeddedFontLst>
  <p:defaultTextStyle>
    <a:defPPr>
      <a:defRPr lang="en-US"/>
    </a:defPPr>
    <a:lvl1pPr marL="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63" d="100"/>
          <a:sy n="63" d="100"/>
        </p:scale>
        <p:origin x="1408" y="448"/>
      </p:cViewPr>
      <p:guideLst>
        <p:guide pos="6799" orient="horz"/>
        <p:guide pos="2880"/>
        <p:guide pos="423"/>
      </p:guideLst>
    </p:cSldViewPr>
  </p:slide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 /><Relationship Id="rId8" Type="http://schemas.openxmlformats.org/officeDocument/2006/relationships/tableStyles" Target="tableStyles.xml" /><Relationship Id="rId9" Type="http://schemas.openxmlformats.org/officeDocument/2006/relationships/viewProps" Target="viewProps.xml"/><Relationship Id="rId10" Type="http://schemas.openxmlformats.org/officeDocument/2006/relationships/font" Target="fonts/font1.fntdata"/><Relationship Id="rId11" Type="http://schemas.openxmlformats.org/officeDocument/2006/relationships/font" Target="fonts/font2.fntdata"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How to use this slide</a:t>
            </a:r>
          </a:p>
          <a:p>
            <a:r>
              <a:rPr lang="en-US" dirty="0"/>
              <a:t>1. Click the picture icon in the blue circle and choose a photo of yourself. It is cropped to a circle automatically. If your app does not do that, select the picture and use Picture Format, Crop, Crop to Shape, Oval.</a:t>
            </a:r>
          </a:p>
          <a:p>
            <a:r>
              <a:rPr lang="en-US" dirty="0"/>
              <a:t>2. Export the slide as an image: File, Export, Change File Type, PNG. The result is 1200 x 1200 px, which is what LinkedIn wants for a square post.</a:t>
            </a:r>
          </a:p>
          <a:p>
            <a:r>
              <a:rPr lang="en-US" dirty="0"/>
              <a:t>3. Post the PNG, not the PPTX.</a:t>
            </a:r>
          </a:p>
          <a:p>
            <a:endParaRPr lang="en-US"/>
          </a:p>
          <a:p>
            <a:r>
              <a:rPr lang="en-US" b="1" dirty="0"/>
              <a:t>Suggested caption</a:t>
            </a:r>
          </a:p>
          <a:p>
            <a:r>
              <a:rPr lang="en-US" dirty="0"/>
              <a:t>I will be at Munich Embedded 2026 on 27 October at WERK1 in Munich. A day on testing, security and reliability in embedded systems. Say hello if you are there. #ME26 #MunichEmbedded #EmbeddedSystems</a:t>
            </a:r>
          </a:p>
          <a:p>
            <a:endParaRPr lang="en-US"/>
          </a:p>
          <a:p>
            <a:r>
              <a:rPr lang="en-US" dirty="0"/>
              <a:t>Font: Inter, embedded in this file. Free download at rsms.me/inter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ChangeAspect="1" noGrp="1" noRo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How to use this slide</a:t>
            </a:r>
          </a:p>
          <a:p>
            <a:r>
              <a:rPr lang="en-US" dirty="0"/>
              <a:t>1. No photo needed. Adjust the headline if you want a different message, for example I will be speaking at ME26! or We are sponsoring ME26!. Keep it to two short lines.</a:t>
            </a:r>
          </a:p>
          <a:p>
            <a:r>
              <a:rPr lang="en-US" dirty="0"/>
              <a:t>2. Export the slide as an image: File, Export, Change File Type, PNG. The result is 1200 x 1200 px, which is what LinkedIn wants for a square post.</a:t>
            </a:r>
          </a:p>
          <a:p>
            <a:r>
              <a:rPr lang="en-US" dirty="0"/>
              <a:t>3. Post the PNG, not the PPTX.</a:t>
            </a:r>
          </a:p>
          <a:p>
            <a:endParaRPr lang="en-US"/>
          </a:p>
          <a:p>
            <a:r>
              <a:rPr lang="en-US" b="1" dirty="0"/>
              <a:t>Suggested caption</a:t>
            </a:r>
          </a:p>
          <a:p>
            <a:r>
              <a:rPr lang="en-US" dirty="0"/>
              <a:t>I will be at Munich Embedded 2026 on 27 October at WERK1 in Munich. A day on testing, security and reliability in embedded systems. Say hello if you are there. #ME26 #MunichEmbedded #EmbeddedSystems</a:t>
            </a:r>
          </a:p>
          <a:p>
            <a:endParaRPr lang="en-US"/>
          </a:p>
          <a:p>
            <a:r>
              <a:rPr lang="en-US" dirty="0"/>
              <a:t>Font: Inter, embedded in this file. Free download at rsms.me/inter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2214363" name="Title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762048674" name="Subtitle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/>
          </a:p>
        </p:txBody>
      </p:sp>
      <p:sp>
        <p:nvSpPr>
          <p:cNvPr id="338497940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9/17/26</a:t>
            </a:fld>
            <a:endParaRPr lang="en-US"/>
          </a:p>
        </p:txBody>
      </p:sp>
      <p:sp>
        <p:nvSpPr>
          <p:cNvPr id="429673943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89149423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28109471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903132051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788308157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9/17/26</a:t>
            </a:fld>
            <a:endParaRPr lang="en-US"/>
          </a:p>
        </p:txBody>
      </p:sp>
      <p:sp>
        <p:nvSpPr>
          <p:cNvPr id="163059043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46516632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7368706" name="Title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77646860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98968742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9/17/26</a:t>
            </a:fld>
            <a:endParaRPr lang="en-US"/>
          </a:p>
        </p:txBody>
      </p:sp>
      <p:sp>
        <p:nvSpPr>
          <p:cNvPr id="144308330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33810412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3314627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06888869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067941076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918074450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9/17/26</a:t>
            </a:fld>
            <a:endParaRPr lang="en-US"/>
          </a:p>
        </p:txBody>
      </p:sp>
      <p:sp>
        <p:nvSpPr>
          <p:cNvPr id="2038748955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47876453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9439395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51274244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775647060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458348781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79629475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356296651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9/17/26</a:t>
            </a:fld>
            <a:endParaRPr lang="en-US"/>
          </a:p>
        </p:txBody>
      </p:sp>
      <p:sp>
        <p:nvSpPr>
          <p:cNvPr id="946936499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65505296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83213755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877943087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9/17/26</a:t>
            </a:fld>
            <a:endParaRPr lang="en-US"/>
          </a:p>
        </p:txBody>
      </p:sp>
      <p:sp>
        <p:nvSpPr>
          <p:cNvPr id="1906078019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02268423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5465731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9/17/26</a:t>
            </a:fld>
            <a:endParaRPr lang="en-US"/>
          </a:p>
        </p:txBody>
      </p:sp>
      <p:sp>
        <p:nvSpPr>
          <p:cNvPr id="1162475311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60607449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621077" name="Title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945614909" name="Content Placeholder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45172219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1871621516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9/17/26</a:t>
            </a:fld>
            <a:endParaRPr lang="en-US"/>
          </a:p>
        </p:txBody>
      </p:sp>
      <p:sp>
        <p:nvSpPr>
          <p:cNvPr id="951276717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95506624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061620" name="Title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663172812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532487611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sp>
        <p:nvSpPr>
          <p:cNvPr id="55774938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9/17/26</a:t>
            </a:fld>
            <a:endParaRPr lang="en-US"/>
          </a:p>
        </p:txBody>
      </p:sp>
      <p:sp>
        <p:nvSpPr>
          <p:cNvPr id="825411864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51044545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4757530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75492598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310556916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9/17/26</a:t>
            </a:fld>
            <a:endParaRPr lang="en-US"/>
          </a:p>
        </p:txBody>
      </p:sp>
      <p:sp>
        <p:nvSpPr>
          <p:cNvPr id="177921626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3302032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64972781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2092218720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217200128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1D8BD707-D9CF-40AE-B4C6-C98DA3205C09}" type="datetimeFigureOut">
              <a:rPr lang="en-US"/>
              <a:t>9/17/26</a:t>
            </a:fld>
            <a:endParaRPr lang="en-US"/>
          </a:p>
        </p:txBody>
      </p:sp>
      <p:sp>
        <p:nvSpPr>
          <p:cNvPr id="1568347201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93441295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6F15528-21DE-4FAA-801E-634DDDAF4B2B}" type="slidenum">
              <a:rPr lang="en-US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Post" preserve="1" type="cust" userDrawn="1">
  <p:cSld name="Photo Po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our photo"/>
          <p:cNvSpPr>
            <a:spLocks noGrp="1"/>
          </p:cNvSpPr>
          <p:nvPr>
            <p:ph type="pic" idx="1"/>
          </p:nvPr>
        </p:nvSpPr>
        <p:spPr>
          <a:xfrm>
            <a:off x="6642000" y="1400000"/>
            <a:ext cx="4026000" cy="4026000"/>
          </a:xfrm>
          <a:prstGeom prst="ellipse">
            <a:avLst/>
          </a:prstGeom>
          <a:solidFill>
            <a:srgbClr val="2F4FA8"/>
          </a:solidFill>
          <a:ln w="38100">
            <a:solidFill>
              <a:srgbClr val="FFFFFF"/>
            </a:solidFill>
          </a:ln>
        </p:spPr>
        <p:txBody>
          <a:bodyPr lIns="640000" tIns="45720" rIns="640000" bIns="45720" anchor="ctr">
            <a:normAutofit/>
          </a:bodyPr>
          <a:lstStyle>
            <a:lvl1pPr marL="0" indent="0" algn="ctr">
              <a:lnSpc>
                <a:spcPct val="110000"/>
              </a:lnSpc>
              <a:buNone/>
              <a:defRPr sz="1600" b="1">
                <a:solidFill>
                  <a:srgbClr val="FFFFFF"/>
                </a:solidFill>
                <a:latin typeface="Inter"/>
                <a:cs typeface="Inter"/>
              </a:defRPr>
            </a:lvl1pPr>
          </a:lstStyle>
          <a:p>
            <a:r>
              <a:rPr lang="en-US"/>
              <a:t>Click the picture icon to add your photo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085581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  <p:sp>
        <p:nvSpPr>
          <p:cNvPr id="100276117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/>
          </a:p>
        </p:txBody>
      </p:sp>
      <p:sp>
        <p:nvSpPr>
          <p:cNvPr id="1699976005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>9/17/26</a:t>
            </a:fld>
            <a:endParaRPr lang="en-US"/>
          </a:p>
        </p:txBody>
      </p:sp>
      <p:sp>
        <p:nvSpPr>
          <p:cNvPr id="159425497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74956635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 lang="en-US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3"/>
  </p:sldLayoutIdLst>
  <p:txStyles>
    <p:titleStyle>
      <a:lvl1pPr algn="ctr" defTabSz="914400" rtl="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ttending - with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ue band"/>
          <p:cNvSpPr/>
          <p:nvPr/>
        </p:nvSpPr>
        <p:spPr>
          <a:xfrm>
            <a:off x="0" y="0"/>
            <a:ext cx="11430000" cy="7900000"/>
          </a:xfrm>
          <a:custGeom>
            <a:avLst/>
            <a:gdLst/>
            <a:ahLst/>
            <a:cxnLst/>
            <a:rect l="l" t="t" r="r" b="b"/>
            <a:pathLst>
              <a:path w="11430000" h="7900000">
                <a:moveTo>
                  <a:pt x="0" y="0"/>
                </a:moveTo>
                <a:lnTo>
                  <a:pt x="11430000" y="0"/>
                </a:lnTo>
                <a:lnTo>
                  <a:pt x="11430000" y="6900000"/>
                </a:lnTo>
                <a:cubicBezTo>
                  <a:pt x="7086600" y="6900000"/>
                  <a:pt x="4343400" y="7900000"/>
                  <a:pt x="0" y="7900000"/>
                </a:cubicBezTo>
                <a:close/>
              </a:path>
            </a:pathLst>
          </a:custGeom>
          <a:solidFill>
            <a:srgbClr val="1E3A8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Headline"/>
          <p:cNvSpPr txBox="1"/>
          <p:nvPr/>
        </p:nvSpPr>
        <p:spPr>
          <a:xfrm>
            <a:off x="762000" y="1400000"/>
            <a:ext cx="5500000" cy="3700000"/>
          </a:xfrm>
          <a:prstGeom prst="rect">
            <a:avLst/>
          </a:prstGeom>
          <a:noFill/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8800" b="1" dirty="0">
                <a:solidFill>
                  <a:srgbClr val="FFFFFF"/>
                </a:solidFill>
                <a:latin typeface="Inter"/>
                <a:cs typeface="Inter"/>
              </a:rPr>
              <a:t>I’ll be</a:t>
            </a:r>
            <a:br>
              <a:rPr lang="en-US" sz="8800" b="1">
                <a:solidFill>
                  <a:srgbClr val="FFFFFF"/>
                </a:solidFill>
                <a:latin typeface="Inter"/>
                <a:cs typeface="Inter"/>
              </a:rPr>
            </a:br>
            <a:r>
              <a:rPr lang="en-US" sz="8800" b="1" dirty="0">
                <a:solidFill>
                  <a:srgbClr val="FFFFFF"/>
                </a:solidFill>
                <a:latin typeface="Inter"/>
                <a:cs typeface="Inter"/>
              </a:rPr>
              <a:t>attending</a:t>
            </a:r>
            <a:br>
              <a:rPr lang="en-US" sz="8800" b="1">
                <a:solidFill>
                  <a:srgbClr val="FFFFFF"/>
                </a:solidFill>
                <a:latin typeface="Inter"/>
                <a:cs typeface="Inter"/>
              </a:rPr>
            </a:br>
            <a:r>
              <a:rPr lang="en-US" sz="8800" b="1" dirty="0">
                <a:solidFill>
                  <a:srgbClr val="FFFFFF"/>
                </a:solidFill>
                <a:latin typeface="Inter"/>
                <a:cs typeface="Inter"/>
              </a:rPr>
              <a:t>ME26!</a:t>
            </a:r>
            <a:endParaRPr lang="en-US" sz="8800" b="1">
              <a:solidFill>
                <a:srgbClr val="FFFFFF"/>
              </a:solidFill>
              <a:latin typeface="Inter"/>
              <a:cs typeface="Inter"/>
            </a:endParaRPr>
          </a:p>
        </p:txBody>
      </p:sp>
      <p:sp>
        <p:nvSpPr>
          <p:cNvPr id="4" name="Accent rule"/>
          <p:cNvSpPr/>
          <p:nvPr/>
        </p:nvSpPr>
        <p:spPr>
          <a:xfrm>
            <a:off x="762000" y="5320000"/>
            <a:ext cx="1100000" cy="10000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Descriptor"/>
          <p:cNvSpPr txBox="1"/>
          <p:nvPr/>
        </p:nvSpPr>
        <p:spPr>
          <a:xfrm>
            <a:off x="762000" y="5640000"/>
            <a:ext cx="5500000" cy="900000"/>
          </a:xfrm>
          <a:prstGeom prst="rect">
            <a:avLst/>
          </a:prstGeom>
          <a:noFill/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2200" dirty="0">
                <a:solidFill>
                  <a:srgbClr val="C9D6F2"/>
                </a:solidFill>
                <a:latin typeface="Inter"/>
                <a:cs typeface="Inter"/>
              </a:rPr>
              <a:t>Conference for testing, security and reliability in embedded systems</a:t>
            </a:r>
            <a:endParaRPr lang="en-US" sz="2200">
              <a:solidFill>
                <a:srgbClr val="C9D6F2"/>
              </a:solidFill>
              <a:latin typeface="Inter"/>
              <a:cs typeface="Inter"/>
            </a:endParaRPr>
          </a:p>
        </p:txBody>
      </p:sp>
      <p:sp>
        <p:nvSpPr>
          <p:cNvPr id="6" name="Your photo"/>
          <p:cNvSpPr>
            <a:spLocks noGrp="1"/>
          </p:cNvSpPr>
          <p:nvPr>
            <p:ph type="pic" idx="1"/>
          </p:nvPr>
        </p:nvSpPr>
        <p:spPr>
          <a:xfrm>
            <a:off x="6642000" y="1400000"/>
            <a:ext cx="4026000" cy="4026000"/>
          </a:xfrm>
          <a:prstGeom prst="ellipse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Date and venue"/>
          <p:cNvSpPr txBox="1"/>
          <p:nvPr/>
        </p:nvSpPr>
        <p:spPr>
          <a:xfrm>
            <a:off x="762000" y="8600000"/>
            <a:ext cx="6000000" cy="1300000"/>
          </a:xfrm>
          <a:prstGeom prst="rect">
            <a:avLst/>
          </a:prstGeom>
          <a:noFill/>
        </p:spPr>
        <p:txBody>
          <a:bodyPr lIns="0" tIns="0" rIns="0" bIns="0" anchor="b"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US" sz="4000" b="1" dirty="0">
                <a:solidFill>
                  <a:srgbClr val="1E3A8A"/>
                </a:solidFill>
                <a:latin typeface="Inter"/>
                <a:cs typeface="Inter"/>
              </a:rPr>
              <a:t>October 27, 2026</a:t>
            </a:r>
          </a:p>
          <a:p>
            <a:pPr algn="l">
              <a:lnSpc>
                <a:spcPct val="100000"/>
              </a:lnSpc>
              <a:spcBef>
                <a:spcPts val="800"/>
              </a:spcBef>
            </a:pPr>
            <a:r>
              <a:rPr lang="en-US" sz="3000" dirty="0">
                <a:solidFill>
                  <a:srgbClr val="374151"/>
                </a:solidFill>
                <a:latin typeface="Inter"/>
                <a:cs typeface="Inter"/>
              </a:rPr>
              <a:t>WERK1 · Munich</a:t>
            </a:r>
            <a:endParaRPr lang="en-US" sz="3000">
              <a:solidFill>
                <a:srgbClr val="374151"/>
              </a:solidFill>
              <a:latin typeface="Inter"/>
              <a:cs typeface="Inter"/>
            </a:endParaRPr>
          </a:p>
        </p:txBody>
      </p:sp>
      <p:sp>
        <p:nvSpPr>
          <p:cNvPr id="8" name="Website"/>
          <p:cNvSpPr txBox="1"/>
          <p:nvPr/>
        </p:nvSpPr>
        <p:spPr>
          <a:xfrm>
            <a:off x="762000" y="10150000"/>
            <a:ext cx="6000000" cy="518000"/>
          </a:xfrm>
          <a:prstGeom prst="rect">
            <a:avLst/>
          </a:prstGeom>
          <a:noFill/>
        </p:spPr>
        <p:txBody>
          <a:bodyPr lIns="0" tIns="0" rIns="0" bIns="0" anchor="b"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US" sz="2600" b="1" dirty="0">
                <a:solidFill>
                  <a:srgbClr val="111827"/>
                </a:solidFill>
                <a:latin typeface="Inter"/>
                <a:cs typeface="Inter"/>
              </a:rPr>
              <a:t>www.munich-embedded.com</a:t>
            </a:r>
            <a:endParaRPr lang="en-US" sz="2600" b="1">
              <a:solidFill>
                <a:srgbClr val="111827"/>
              </a:solidFill>
              <a:latin typeface="Inter"/>
              <a:cs typeface="Inter"/>
            </a:endParaRPr>
          </a:p>
        </p:txBody>
      </p:sp>
      <p:pic>
        <p:nvPicPr>
          <p:cNvPr id="9" name="Munich Embedded logo" descr="Munich Embedded logo"/>
          <p:cNvPicPr>
            <a:picLocks noChangeAspect="1"/>
          </p:cNvPicPr>
          <p:nvPr/>
        </p:nvPicPr>
        <p:blipFill>
          <a:blip r:embed="rId3"/>
          <a:srcRect l="0" t="20451" r="0" b="26625"/>
          <a:stretch>
            <a:fillRect/>
          </a:stretch>
        </p:blipFill>
        <p:spPr>
          <a:xfrm>
            <a:off x="7068000" y="8746915"/>
            <a:ext cx="3600000" cy="19057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ttending - text onl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ue band"/>
          <p:cNvSpPr/>
          <p:nvPr/>
        </p:nvSpPr>
        <p:spPr>
          <a:xfrm>
            <a:off x="0" y="0"/>
            <a:ext cx="11430000" cy="7900000"/>
          </a:xfrm>
          <a:custGeom>
            <a:avLst/>
            <a:gdLst/>
            <a:ahLst/>
            <a:cxnLst/>
            <a:rect l="l" t="t" r="r" b="b"/>
            <a:pathLst>
              <a:path w="11430000" h="7900000">
                <a:moveTo>
                  <a:pt x="0" y="0"/>
                </a:moveTo>
                <a:lnTo>
                  <a:pt x="11430000" y="0"/>
                </a:lnTo>
                <a:lnTo>
                  <a:pt x="11430000" y="6900000"/>
                </a:lnTo>
                <a:cubicBezTo>
                  <a:pt x="7086600" y="6900000"/>
                  <a:pt x="4343400" y="7900000"/>
                  <a:pt x="0" y="7900000"/>
                </a:cubicBezTo>
                <a:close/>
              </a:path>
            </a:pathLst>
          </a:custGeom>
          <a:solidFill>
            <a:srgbClr val="1E3A8A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Headline"/>
          <p:cNvSpPr txBox="1"/>
          <p:nvPr/>
        </p:nvSpPr>
        <p:spPr>
          <a:xfrm>
            <a:off x="762000" y="1900000"/>
            <a:ext cx="9906000" cy="2800000"/>
          </a:xfrm>
          <a:prstGeom prst="rect">
            <a:avLst/>
          </a:prstGeom>
          <a:noFill/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9600" b="1" dirty="0">
                <a:solidFill>
                  <a:srgbClr val="FFFFFF"/>
                </a:solidFill>
                <a:latin typeface="Inter"/>
                <a:cs typeface="Inter"/>
              </a:rPr>
              <a:t>I’ll be attending</a:t>
            </a:r>
            <a:br>
              <a:rPr lang="en-US" sz="9600" b="1">
                <a:solidFill>
                  <a:srgbClr val="FFFFFF"/>
                </a:solidFill>
                <a:latin typeface="Inter"/>
                <a:cs typeface="Inter"/>
              </a:rPr>
            </a:br>
            <a:r>
              <a:rPr lang="en-US" sz="9600" b="1" dirty="0">
                <a:solidFill>
                  <a:srgbClr val="FFFFFF"/>
                </a:solidFill>
                <a:latin typeface="Inter"/>
                <a:cs typeface="Inter"/>
              </a:rPr>
              <a:t>ME26!</a:t>
            </a:r>
            <a:endParaRPr lang="en-US" sz="9600" b="1">
              <a:solidFill>
                <a:srgbClr val="FFFFFF"/>
              </a:solidFill>
              <a:latin typeface="Inter"/>
              <a:cs typeface="Inter"/>
            </a:endParaRPr>
          </a:p>
        </p:txBody>
      </p:sp>
      <p:sp>
        <p:nvSpPr>
          <p:cNvPr id="4" name="Accent rule"/>
          <p:cNvSpPr/>
          <p:nvPr/>
        </p:nvSpPr>
        <p:spPr>
          <a:xfrm>
            <a:off x="762000" y="4850000"/>
            <a:ext cx="1100000" cy="100000"/>
          </a:xfrm>
          <a:prstGeom prst="rect">
            <a:avLst/>
          </a:prstGeom>
          <a:solidFill>
            <a:srgbClr val="F9731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Descriptor"/>
          <p:cNvSpPr txBox="1"/>
          <p:nvPr/>
        </p:nvSpPr>
        <p:spPr>
          <a:xfrm>
            <a:off x="762000" y="5170000"/>
            <a:ext cx="8000000" cy="1000000"/>
          </a:xfrm>
          <a:prstGeom prst="rect">
            <a:avLst/>
          </a:prstGeom>
          <a:noFill/>
        </p:spPr>
        <p:txBody>
          <a:bodyPr lIns="0" tIns="0" rIns="0" bIns="0" anchor="t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2600" dirty="0">
                <a:solidFill>
                  <a:srgbClr val="C9D6F2"/>
                </a:solidFill>
                <a:latin typeface="Inter"/>
                <a:cs typeface="Inter"/>
              </a:rPr>
              <a:t>Conference for testing, security and reliability in embedded systems</a:t>
            </a:r>
            <a:endParaRPr lang="en-US" sz="2600">
              <a:solidFill>
                <a:srgbClr val="C9D6F2"/>
              </a:solidFill>
              <a:latin typeface="Inter"/>
              <a:cs typeface="Inter"/>
            </a:endParaRPr>
          </a:p>
        </p:txBody>
      </p:sp>
      <p:sp>
        <p:nvSpPr>
          <p:cNvPr id="6" name="Date and venue"/>
          <p:cNvSpPr txBox="1"/>
          <p:nvPr/>
        </p:nvSpPr>
        <p:spPr>
          <a:xfrm>
            <a:off x="762000" y="8600000"/>
            <a:ext cx="6000000" cy="1300000"/>
          </a:xfrm>
          <a:prstGeom prst="rect">
            <a:avLst/>
          </a:prstGeom>
          <a:noFill/>
        </p:spPr>
        <p:txBody>
          <a:bodyPr lIns="0" tIns="0" rIns="0" bIns="0" anchor="b"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US" sz="4000" b="1" dirty="0">
                <a:solidFill>
                  <a:srgbClr val="1E3A8A"/>
                </a:solidFill>
                <a:latin typeface="Inter"/>
                <a:cs typeface="Inter"/>
              </a:rPr>
              <a:t>October 27, 2026</a:t>
            </a:r>
          </a:p>
          <a:p>
            <a:pPr algn="l">
              <a:lnSpc>
                <a:spcPct val="100000"/>
              </a:lnSpc>
              <a:spcBef>
                <a:spcPts val="800"/>
              </a:spcBef>
            </a:pPr>
            <a:r>
              <a:rPr lang="en-US" sz="3000" dirty="0">
                <a:solidFill>
                  <a:srgbClr val="374151"/>
                </a:solidFill>
                <a:latin typeface="Inter"/>
                <a:cs typeface="Inter"/>
              </a:rPr>
              <a:t>WERK1 · Munich</a:t>
            </a:r>
            <a:endParaRPr lang="en-US" sz="3000">
              <a:solidFill>
                <a:srgbClr val="374151"/>
              </a:solidFill>
              <a:latin typeface="Inter"/>
              <a:cs typeface="Inter"/>
            </a:endParaRPr>
          </a:p>
        </p:txBody>
      </p:sp>
      <p:sp>
        <p:nvSpPr>
          <p:cNvPr id="7" name="Website"/>
          <p:cNvSpPr txBox="1"/>
          <p:nvPr/>
        </p:nvSpPr>
        <p:spPr>
          <a:xfrm>
            <a:off x="762000" y="10150000"/>
            <a:ext cx="6000000" cy="518000"/>
          </a:xfrm>
          <a:prstGeom prst="rect">
            <a:avLst/>
          </a:prstGeom>
          <a:noFill/>
        </p:spPr>
        <p:txBody>
          <a:bodyPr lIns="0" tIns="0" rIns="0" bIns="0" anchor="b"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US" sz="2600" b="1" dirty="0">
                <a:solidFill>
                  <a:srgbClr val="111827"/>
                </a:solidFill>
                <a:latin typeface="Inter"/>
                <a:cs typeface="Inter"/>
              </a:rPr>
              <a:t>www.munich-embedded.com</a:t>
            </a:r>
            <a:endParaRPr lang="en-US" sz="2600" b="1">
              <a:solidFill>
                <a:srgbClr val="111827"/>
              </a:solidFill>
              <a:latin typeface="Inter"/>
              <a:cs typeface="Inter"/>
            </a:endParaRPr>
          </a:p>
        </p:txBody>
      </p:sp>
      <p:pic>
        <p:nvPicPr>
          <p:cNvPr id="8" name="Munich Embedded logo" descr="Munich Embedded logo"/>
          <p:cNvPicPr>
            <a:picLocks noChangeAspect="1"/>
          </p:cNvPicPr>
          <p:nvPr/>
        </p:nvPicPr>
        <p:blipFill>
          <a:blip r:embed="rId3"/>
          <a:srcRect l="0" t="20451" r="0" b="26625"/>
          <a:stretch>
            <a:fillRect/>
          </a:stretch>
        </p:blipFill>
        <p:spPr>
          <a:xfrm>
            <a:off x="7068000" y="8746915"/>
            <a:ext cx="3600000" cy="190577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Inter"/>
        <a:ea typeface="Arial"/>
        <a:cs typeface="Arial"/>
      </a:majorFont>
      <a:minorFont>
        <a:latin typeface="Inter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PresentationFormat>Custom</PresentationFormat>
  <Paragraphs>0</Paragraphs>
  <Slides>2</Slides>
  <Notes>2</Notes>
  <HiddenSlides>0</HiddenSlides>
  <MMClips>0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Theme 1</vt:lpstr>
      <vt:lpstr>Attending - with photo</vt:lpstr>
      <vt:lpstr>Attending - text only</vt:lpstr>
    </vt:vector>
  </TitlesOfParts>
  <Company>Systemscape GmbH</Company>
  <LinksUpToDate>0</LinksUpToDate>
  <SharedDoc>0</SharedDoc>
  <HyperlinksChanged>0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Munich Embedded 2026 - Social Media Templates</dc:title>
  <dc:subject>Share that you are attending Munich Embedded 2026</dc:subject>
  <dc:creator>Munich Embedded</dc:creator>
  <cp:lastModifiedBy>Munich Embedded</cp:lastModifiedBy>
  <cp:revision>1</cp:revision>
  <dcterms:created xsi:type="dcterms:W3CDTF">2026-09-17T00:00:00Z</dcterms:created>
  <dcterms:modified xsi:type="dcterms:W3CDTF">2026-09-17T00:00:00Z</dcterms:modified>
</cp:coreProperties>
</file>